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0A67F-DC1C-411E-A25A-C326ADAAEDC8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626D5-6C46-44D8-B331-6F115EB0D92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D8AC-0529-4AAA-9C4A-0D0329E51526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ElevatorMusic%20(1).wa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9718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itchFamily="34" charset="0"/>
              </a:rPr>
              <a:t>PROPERTY TAX</a:t>
            </a:r>
            <a:endParaRPr lang="en-US" sz="3600" dirty="0">
              <a:latin typeface="Arial Black" pitchFamily="34" charset="0"/>
            </a:endParaRPr>
          </a:p>
        </p:txBody>
      </p:sp>
      <p:pic>
        <p:nvPicPr>
          <p:cNvPr id="3" name="ElevatorMusic (1)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562600" y="762000"/>
            <a:ext cx="16002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4 (2).jpg"/>
          <p:cNvPicPr>
            <a:picLocks noChangeAspect="1"/>
          </p:cNvPicPr>
          <p:nvPr/>
        </p:nvPicPr>
        <p:blipFill>
          <a:blip r:embed="rId2"/>
          <a:srcRect l="5285" r="61080" b="52504"/>
          <a:stretch>
            <a:fillRect/>
          </a:stretch>
        </p:blipFill>
        <p:spPr>
          <a:xfrm>
            <a:off x="838200" y="4343401"/>
            <a:ext cx="2192214" cy="236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What is Property Tax?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37338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00200" y="762000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Tax that is paid for owning real estate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3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348" y="1981200"/>
            <a:ext cx="2092452" cy="2256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5 (3).jpg"/>
          <p:cNvPicPr>
            <a:picLocks noChangeAspect="1"/>
          </p:cNvPicPr>
          <p:nvPr/>
        </p:nvPicPr>
        <p:blipFill>
          <a:blip r:embed="rId4" cstate="print"/>
          <a:srcRect l="16310" r="13793"/>
          <a:stretch>
            <a:fillRect/>
          </a:stretch>
        </p:blipFill>
        <p:spPr>
          <a:xfrm>
            <a:off x="838200" y="4401456"/>
            <a:ext cx="2226623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16.jpg"/>
          <p:cNvPicPr>
            <a:picLocks noChangeAspect="1"/>
          </p:cNvPicPr>
          <p:nvPr/>
        </p:nvPicPr>
        <p:blipFill>
          <a:blip r:embed="rId5"/>
          <a:srcRect t="3125" r="58085"/>
          <a:stretch>
            <a:fillRect/>
          </a:stretch>
        </p:blipFill>
        <p:spPr>
          <a:xfrm>
            <a:off x="900545" y="1981200"/>
            <a:ext cx="2064774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762000" y="1371600"/>
            <a:ext cx="4876800" cy="533400"/>
            <a:chOff x="762000" y="1371600"/>
            <a:chExt cx="4876800" cy="533400"/>
          </a:xfrm>
        </p:grpSpPr>
        <p:sp>
          <p:nvSpPr>
            <p:cNvPr id="15" name="TextBox 14"/>
            <p:cNvSpPr txBox="1"/>
            <p:nvPr/>
          </p:nvSpPr>
          <p:spPr>
            <a:xfrm>
              <a:off x="1143000" y="1443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Property Tax is applicable on: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" y="1371600"/>
              <a:ext cx="483809" cy="45720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3352800" y="27432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Property owned for living purpose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1054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Property owned for running a shop or business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85800" y="1399310"/>
            <a:ext cx="5562601" cy="505690"/>
            <a:chOff x="4038599" y="2133600"/>
            <a:chExt cx="5562601" cy="505690"/>
          </a:xfrm>
        </p:grpSpPr>
        <p:pic>
          <p:nvPicPr>
            <p:cNvPr id="1026" name="Picture 2" descr="C:\Users\abcd\AppData\Local\Microsoft\Windows\Temporary Internet Files\Content.IE5\GH7W9ZK3\1280px-Xmark01.svg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38599" y="2133600"/>
              <a:ext cx="609601" cy="431006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4495800" y="2177625"/>
              <a:ext cx="510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Property Tax is not applicable on: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352800" y="27387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Farmland with no buildings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2800" y="51054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Vacant plots of land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904510" y="1295400"/>
            <a:ext cx="2819400" cy="1524000"/>
            <a:chOff x="4876800" y="1295400"/>
            <a:chExt cx="2819400" cy="1524000"/>
          </a:xfrm>
        </p:grpSpPr>
        <p:sp>
          <p:nvSpPr>
            <p:cNvPr id="26" name="Right Arrow Callout 25"/>
            <p:cNvSpPr/>
            <p:nvPr/>
          </p:nvSpPr>
          <p:spPr>
            <a:xfrm rot="16200000">
              <a:off x="5524500" y="647700"/>
              <a:ext cx="1524000" cy="2819400"/>
            </a:xfrm>
            <a:prstGeom prst="rightArrowCallou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5345" y="1981200"/>
              <a:ext cx="2590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Property consisting of land or buildings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advTm="24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/>
      <p:bldP spid="17" grpId="0"/>
      <p:bldP spid="17" grpId="1"/>
      <p:bldP spid="18" grpId="0"/>
      <p:bldP spid="18" grpId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4038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Who pays Property Tax?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5" y="1143449"/>
            <a:ext cx="7225885" cy="5333551"/>
          </a:xfrm>
          <a:prstGeom prst="rect">
            <a:avLst/>
          </a:prstGeom>
        </p:spPr>
      </p:pic>
      <p:pic>
        <p:nvPicPr>
          <p:cNvPr id="11" name="Picture 10" descr="hoki ka jadugar 1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5029200"/>
            <a:ext cx="1676400" cy="1634490"/>
          </a:xfrm>
          <a:prstGeom prst="rect">
            <a:avLst/>
          </a:prstGeom>
        </p:spPr>
      </p:pic>
      <p:pic>
        <p:nvPicPr>
          <p:cNvPr id="1026" name="Picture 2" descr="C:\Users\abcd\AppData\Local\Microsoft\Windows\Temporary Internet Files\Content.IE5\GH7W9ZK3\nicubunu_Lock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5486400"/>
            <a:ext cx="457199" cy="59280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85800" y="13716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The Owner of the property has to pay Property Tax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5800" y="1371600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Even if he/she does not live in or use the property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88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858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How much Property Tax do I have to pay?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571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Property Tax is calculated based on: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752600"/>
            <a:ext cx="4267200" cy="461665"/>
            <a:chOff x="5562600" y="3810000"/>
            <a:chExt cx="4267200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Location of the Property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609600" y="3225546"/>
            <a:ext cx="3276600" cy="508254"/>
            <a:chOff x="5562600" y="4978146"/>
            <a:chExt cx="3276600" cy="50825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Age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609600" y="3911346"/>
            <a:ext cx="3276600" cy="508254"/>
            <a:chOff x="5562600" y="4978146"/>
            <a:chExt cx="3276600" cy="508254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Gender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609600" y="2463546"/>
            <a:ext cx="4267200" cy="461665"/>
            <a:chOff x="5562600" y="3810000"/>
            <a:chExt cx="42672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Size of the Property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6" name="Picture 25" descr="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376632" cy="3429000"/>
          </a:xfrm>
          <a:prstGeom prst="rect">
            <a:avLst/>
          </a:prstGeom>
        </p:spPr>
      </p:pic>
      <p:pic>
        <p:nvPicPr>
          <p:cNvPr id="2055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038600"/>
            <a:ext cx="457200" cy="457200"/>
          </a:xfrm>
          <a:prstGeom prst="rect">
            <a:avLst/>
          </a:prstGeom>
          <a:noFill/>
        </p:spPr>
      </p:pic>
      <p:pic>
        <p:nvPicPr>
          <p:cNvPr id="37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5715000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429000"/>
            <a:ext cx="457200" cy="457200"/>
          </a:xfrm>
          <a:prstGeom prst="rect">
            <a:avLst/>
          </a:prstGeom>
          <a:noFill/>
        </p:spPr>
      </p:pic>
      <p:pic>
        <p:nvPicPr>
          <p:cNvPr id="27" name="Picture 26" descr="4_Ameena's_hou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057399"/>
            <a:ext cx="4967847" cy="449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smallhou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2819400" cy="2976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Kele ka Chhilka3_Uncl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429000"/>
            <a:ext cx="3200400" cy="3073078"/>
          </a:xfrm>
          <a:prstGeom prst="rect">
            <a:avLst/>
          </a:prstGeom>
        </p:spPr>
      </p:pic>
      <p:pic>
        <p:nvPicPr>
          <p:cNvPr id="25" name="Picture 24" descr="wo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209800"/>
            <a:ext cx="3124200" cy="4489764"/>
          </a:xfrm>
          <a:prstGeom prst="rect">
            <a:avLst/>
          </a:prstGeom>
        </p:spPr>
      </p:pic>
    </p:spTree>
  </p:cSld>
  <p:clrMapOvr>
    <a:masterClrMapping/>
  </p:clrMapOvr>
  <p:transition advTm="1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172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When and how do I pay property tax?</a:t>
            </a:r>
            <a:endParaRPr lang="en-US" sz="2400" dirty="0">
              <a:latin typeface="Arial Black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8800" y="1905000"/>
            <a:ext cx="2057400" cy="1905000"/>
            <a:chOff x="4876800" y="1752600"/>
            <a:chExt cx="3200400" cy="2590800"/>
          </a:xfrm>
        </p:grpSpPr>
        <p:sp>
          <p:nvSpPr>
            <p:cNvPr id="8" name="Rounded Rectangle 7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9800" y="2849644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30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3576935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71600" y="1905000"/>
            <a:ext cx="2057400" cy="1905000"/>
            <a:chOff x="609600" y="1752600"/>
            <a:chExt cx="3200400" cy="2590800"/>
          </a:xfrm>
        </p:grpSpPr>
        <p:sp>
          <p:nvSpPr>
            <p:cNvPr id="16" name="Rounded Rectangle 15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2514600"/>
              <a:ext cx="1066798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April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24000" y="8382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Property Tax is generally paid every six months starting from the 1</a:t>
            </a:r>
            <a:r>
              <a:rPr lang="en-US" sz="2400" b="1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of April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5165" y="24799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September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16780" y="248689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August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05945" y="248689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July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85165" y="248689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June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2498558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114800" y="28956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24000" y="40386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638800" y="4648200"/>
            <a:ext cx="2057400" cy="1905000"/>
            <a:chOff x="4876800" y="1752600"/>
            <a:chExt cx="3200400" cy="2590800"/>
          </a:xfrm>
        </p:grpSpPr>
        <p:sp>
          <p:nvSpPr>
            <p:cNvPr id="36" name="Rounded Rectangle 35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19800" y="2849644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43600" y="3576935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71600" y="4648200"/>
            <a:ext cx="2057400" cy="1905000"/>
            <a:chOff x="609600" y="1752600"/>
            <a:chExt cx="3200400" cy="2590800"/>
          </a:xfrm>
        </p:grpSpPr>
        <p:sp>
          <p:nvSpPr>
            <p:cNvPr id="43" name="Rounded Rectangle 42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9333" y="2514600"/>
              <a:ext cx="18965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October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985165" y="52231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March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44490" y="523702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February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33655" y="5243945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January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05945" y="5243945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December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12875" y="5230090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November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114800" y="56388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24600" y="5943600"/>
            <a:ext cx="83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676400" y="2590800"/>
            <a:ext cx="5715000" cy="2667000"/>
            <a:chOff x="0" y="-304800"/>
            <a:chExt cx="5715000" cy="2667000"/>
          </a:xfrm>
        </p:grpSpPr>
        <p:sp>
          <p:nvSpPr>
            <p:cNvPr id="57" name="Rectangle 56"/>
            <p:cNvSpPr/>
            <p:nvPr/>
          </p:nvSpPr>
          <p:spPr>
            <a:xfrm>
              <a:off x="0" y="-304800"/>
              <a:ext cx="5715000" cy="2667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0" y="-29611"/>
              <a:ext cx="571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Property Tax can be paid: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62000" y="579989"/>
              <a:ext cx="4419600" cy="830997"/>
              <a:chOff x="5562600" y="3726597"/>
              <a:chExt cx="4419600" cy="83099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943600" y="3726597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Online on the local property tax website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1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810000"/>
                <a:ext cx="457200" cy="432054"/>
              </a:xfrm>
              <a:prstGeom prst="rect">
                <a:avLst/>
              </a:prstGeom>
              <a:noFill/>
            </p:spPr>
          </p:pic>
        </p:grpSp>
        <p:grpSp>
          <p:nvGrpSpPr>
            <p:cNvPr id="62" name="Group 61"/>
            <p:cNvGrpSpPr/>
            <p:nvPr/>
          </p:nvGrpSpPr>
          <p:grpSpPr>
            <a:xfrm>
              <a:off x="838200" y="1519535"/>
              <a:ext cx="4343400" cy="461665"/>
              <a:chOff x="5562600" y="3810000"/>
              <a:chExt cx="4343400" cy="46166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943600" y="3810000"/>
                <a:ext cx="396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By Cheque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4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810000"/>
                <a:ext cx="457200" cy="432054"/>
              </a:xfrm>
              <a:prstGeom prst="rect">
                <a:avLst/>
              </a:prstGeom>
              <a:noFill/>
            </p:spPr>
          </p:pic>
        </p:grpSp>
      </p:grpSp>
    </p:spTree>
    <p:custDataLst>
      <p:tags r:id="rId1"/>
    </p:custDataLst>
  </p:cSld>
  <p:clrMapOvr>
    <a:masterClrMapping/>
  </p:clrMapOvr>
  <p:transition advTm="211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500"/>
                            </p:stCondLst>
                            <p:childTnLst>
                              <p:par>
                                <p:cTn id="9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6" presetID="2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34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ki ka jadugar 1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876800" cy="4754880"/>
          </a:xfrm>
          <a:prstGeom prst="rect">
            <a:avLst/>
          </a:prstGeom>
        </p:spPr>
      </p:pic>
      <p:pic>
        <p:nvPicPr>
          <p:cNvPr id="16" name="Picture 15" descr="Agar Padhe Hote2.jpg"/>
          <p:cNvPicPr>
            <a:picLocks noChangeAspect="1"/>
          </p:cNvPicPr>
          <p:nvPr/>
        </p:nvPicPr>
        <p:blipFill>
          <a:blip r:embed="rId3"/>
          <a:srcRect l="50000" t="32782" r="14080" b="8678"/>
          <a:stretch>
            <a:fillRect/>
          </a:stretch>
        </p:blipFill>
        <p:spPr>
          <a:xfrm>
            <a:off x="1295400" y="1447800"/>
            <a:ext cx="2743200" cy="4663440"/>
          </a:xfrm>
          <a:prstGeom prst="rect">
            <a:avLst/>
          </a:prstGeom>
        </p:spPr>
      </p:pic>
      <p:pic>
        <p:nvPicPr>
          <p:cNvPr id="21" name="Picture 20" descr="w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210" y="990600"/>
            <a:ext cx="3694701" cy="5309626"/>
          </a:xfrm>
          <a:prstGeom prst="rect">
            <a:avLst/>
          </a:prstGeom>
        </p:spPr>
      </p:pic>
      <p:pic>
        <p:nvPicPr>
          <p:cNvPr id="26" name="Picture 25" descr="Agar Padhe Hote3.jpg"/>
          <p:cNvPicPr>
            <a:picLocks noChangeAspect="1"/>
          </p:cNvPicPr>
          <p:nvPr/>
        </p:nvPicPr>
        <p:blipFill>
          <a:blip r:embed="rId5"/>
          <a:srcRect l="57328" t="7551" b="9786"/>
          <a:stretch>
            <a:fillRect/>
          </a:stretch>
        </p:blipFill>
        <p:spPr>
          <a:xfrm flipH="1">
            <a:off x="762000" y="990600"/>
            <a:ext cx="2854081" cy="5181600"/>
          </a:xfrm>
          <a:prstGeom prst="rect">
            <a:avLst/>
          </a:prstGeom>
        </p:spPr>
      </p:pic>
      <p:pic>
        <p:nvPicPr>
          <p:cNvPr id="34" name="Picture 33" descr="2-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00" y="1066800"/>
            <a:ext cx="1421499" cy="5054781"/>
          </a:xfrm>
          <a:prstGeom prst="rect">
            <a:avLst/>
          </a:prstGeom>
        </p:spPr>
      </p:pic>
      <p:pic>
        <p:nvPicPr>
          <p:cNvPr id="3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715000" y="3276600"/>
            <a:ext cx="2743200" cy="1702676"/>
          </a:xfrm>
          <a:prstGeom prst="rect">
            <a:avLst/>
          </a:prstGeom>
          <a:noFill/>
        </p:spPr>
      </p:pic>
      <p:pic>
        <p:nvPicPr>
          <p:cNvPr id="11" name="Picture 10" descr="download.jpg"/>
          <p:cNvPicPr>
            <a:picLocks noChangeAspect="1"/>
          </p:cNvPicPr>
          <p:nvPr/>
        </p:nvPicPr>
        <p:blipFill>
          <a:blip r:embed="rId8"/>
          <a:srcRect b="9551"/>
          <a:stretch>
            <a:fillRect/>
          </a:stretch>
        </p:blipFill>
        <p:spPr>
          <a:xfrm>
            <a:off x="5791200" y="3429000"/>
            <a:ext cx="2423609" cy="1373948"/>
          </a:xfrm>
          <a:prstGeom prst="rect">
            <a:avLst/>
          </a:prstGeom>
        </p:spPr>
      </p:pic>
      <p:pic>
        <p:nvPicPr>
          <p:cNvPr id="1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638800" y="3174124"/>
            <a:ext cx="2743200" cy="1702676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18" name="Oval Callout 1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am a widow. Do I need to pay property tax?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23" name="Oval Callout 22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9600" y="1114961"/>
              <a:ext cx="3886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pay property tax for the whole year at one time and I pay very early. Will I get concession?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28" name="Oval Callout 2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1194137"/>
              <a:ext cx="3886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am a proud member of the Indian Army. Do I have to pay property tax for my small flat?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36" name="Oval Callout 35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19600" y="1194137"/>
              <a:ext cx="3886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We have a solar powered water heater at home! Do we get a concession?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762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Is exemption or concession possible?</a:t>
            </a:r>
            <a:endParaRPr lang="en-US" sz="2400" dirty="0"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8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With a concession of 10%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2600" y="50292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With concession for senior citizens (over 80 years)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600" y="5010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 concession of 2%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5400" y="5010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For one house only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05400" y="5010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A concession of 5%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8" name="Oval Callout 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am 82 years old. Do I need to pay property tax?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676400" y="2133600"/>
            <a:ext cx="5791200" cy="2514600"/>
            <a:chOff x="1600200" y="2286000"/>
            <a:chExt cx="5791200" cy="2514600"/>
          </a:xfrm>
        </p:grpSpPr>
        <p:grpSp>
          <p:nvGrpSpPr>
            <p:cNvPr id="39" name="Group 38"/>
            <p:cNvGrpSpPr/>
            <p:nvPr/>
          </p:nvGrpSpPr>
          <p:grpSpPr>
            <a:xfrm>
              <a:off x="1600200" y="2286000"/>
              <a:ext cx="5791200" cy="2514600"/>
              <a:chOff x="0" y="-304800"/>
              <a:chExt cx="5791200" cy="25146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0" y="-304800"/>
                <a:ext cx="5715000" cy="2514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6200" y="-152400"/>
                <a:ext cx="571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With or without concession,   Property Tax must be paid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71600" y="845403"/>
                <a:ext cx="3962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If not paid, assets or property may be seized!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48" name="Picture 47" descr="downloa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05000" y="3429000"/>
              <a:ext cx="1219200" cy="1016000"/>
            </a:xfrm>
            <a:prstGeom prst="rect">
              <a:avLst/>
            </a:prstGeom>
          </p:spPr>
        </p:pic>
      </p:grpSp>
    </p:spTree>
  </p:cSld>
  <p:clrMapOvr>
    <a:masterClrMapping/>
  </p:clrMapOvr>
  <p:transition advTm="37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000"/>
                            </p:stCondLst>
                            <p:childTnLst>
                              <p:par>
                                <p:cTn id="96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4500"/>
                            </p:stCondLst>
                            <p:childTnLst>
                              <p:par>
                                <p:cTn id="124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500"/>
                            </p:stCondLst>
                            <p:childTnLst>
                              <p:par>
                                <p:cTn id="128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0" grpId="0"/>
      <p:bldP spid="20" grpId="1"/>
      <p:bldP spid="25" grpId="0"/>
      <p:bldP spid="25" grpId="1"/>
      <p:bldP spid="31" grpId="0"/>
      <p:bldP spid="31" grpId="1"/>
      <p:bldP spid="38" grpId="0"/>
      <p:bldP spid="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667000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That’s all about </a:t>
            </a:r>
          </a:p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PROPERTY TAX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319</Words>
  <Application>Microsoft Office PowerPoint</Application>
  <PresentationFormat>On-screen Show (4:3)</PresentationFormat>
  <Paragraphs>63</Paragraphs>
  <Slides>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abcd</cp:lastModifiedBy>
  <cp:revision>20</cp:revision>
  <dcterms:created xsi:type="dcterms:W3CDTF">2018-09-28T09:18:10Z</dcterms:created>
  <dcterms:modified xsi:type="dcterms:W3CDTF">2018-10-03T10:42:17Z</dcterms:modified>
</cp:coreProperties>
</file>